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61" r:id="rId5"/>
    <p:sldId id="265" r:id="rId6"/>
    <p:sldId id="266" r:id="rId7"/>
    <p:sldId id="267" r:id="rId8"/>
    <p:sldId id="268" r:id="rId9"/>
    <p:sldId id="269" r:id="rId10"/>
    <p:sldId id="273" r:id="rId11"/>
    <p:sldId id="272" r:id="rId12"/>
    <p:sldId id="274" r:id="rId13"/>
    <p:sldId id="259" r:id="rId14"/>
    <p:sldId id="264" r:id="rId15"/>
    <p:sldId id="263" r:id="rId16"/>
    <p:sldId id="25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57"/>
    <p:restoredTop sz="94671"/>
  </p:normalViewPr>
  <p:slideViewPr>
    <p:cSldViewPr snapToGrid="0" snapToObjects="1">
      <p:cViewPr varScale="1">
        <p:scale>
          <a:sx n="60" d="100"/>
          <a:sy n="60" d="100"/>
        </p:scale>
        <p:origin x="192" y="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2.tiff>
</file>

<file path=ppt/media/image3.tiff>
</file>

<file path=ppt/media/image4.tiff>
</file>

<file path=ppt/media/image5.tiff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3CDE-0D4E-2742-91FD-A21DD01DD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00E5A-BB88-D641-8F13-ADA039125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A43A2-63E4-B848-8718-5CB1A9E4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5AA7-2DF5-CA4B-86F9-C2820016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FED9B-4367-9F49-B99C-53877E32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34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5DDD-1C97-AE46-A975-BB9208625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445BF-3354-2C40-B277-E6E6E3701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73F5B-2927-A046-812F-66F6521D2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487E6-C771-5C4C-B2B6-68181206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431C9-5444-3843-B6BD-2A176AAE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CA1230-9F10-CD43-8F26-F63E5DD48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8989F-59DC-DC4F-8721-0398DB7E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C5FD7-409E-8040-A567-F4A2C0AF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6B1B-4E69-454C-AD5C-1CBFF505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8C834-00E8-4644-A389-FD108709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5A66-B6F4-724D-8D5A-7768BEAF8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A6D8B-B46B-984D-9153-5F5E153BA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E09ED-F0F3-E64F-AA95-0B89D7B1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E2BF5-410B-7845-8D06-3499BECE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BA5A2-9ABE-6E45-845D-BF957B05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EF23-C59A-0241-A2EB-4A54EE04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2258-0903-4341-AC54-F98F29DB2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EBCF-A2BB-4F40-85A4-16572BC9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DFB2B-3EBE-4B4C-9A39-A6C2F637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4774B-54F4-1B43-A63A-E233458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7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909B8-24F5-B346-AA88-B79B3C1C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128DC-36EA-3D48-AE02-D7DEC24C4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FA75E2-B25A-4A4B-B96D-3A08CCE8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E39F4-AB88-1B40-8E1B-3DFDEC22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1A077-7056-C047-86FA-751AF766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710D-9DA4-AC4A-9682-744551A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1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C52A-71B6-BE43-B9BE-17AB5977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D4C39-F117-B74F-AF83-16F9C1F82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EFDFE-9419-2B4E-8724-792A1E4F8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906593-5187-5847-B532-F8C09F803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47255-C8C5-D647-9E21-BA8EE9E14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B3F76-0589-CB4B-963B-297616A7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1BE1B-787B-3141-9D34-7B978917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844469-5AAB-B845-B89F-E4F8B4AF0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8D116-FBDF-8349-ACFB-76413490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2DB1E-3B0D-CF44-8826-5645DF20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3FF06-5701-104C-A634-20624748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DD4A5-FB70-5843-AACF-9F83A671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7FDFC-1EF4-7543-A1C9-03D8DE0C7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33A21-974A-D34E-A51B-B8880233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644C9-1569-D644-AA42-B416DC6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2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6AF-5436-1946-9601-0586A026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BAD7C-4974-0947-94C1-D923BA912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0B96-555E-4541-AED9-9733EC6C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55E1C-9730-F743-829F-FA2F26A9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52A9A-9DF9-124A-89E8-A3571FBE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C9E77-9FE7-1144-9728-354F407C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0BEC-0956-3C46-8CC0-D025994C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BFB30-FBEB-8D4F-B241-530E21BC4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2EA7B-F2C6-6640-96E7-14B24D0A5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BA55-2A31-0E4D-8F25-94615B94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91143-4DF6-1D44-93EA-F7C2270D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D1AAD-7003-A64F-92F8-3F448046D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77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0984D-91CB-E842-9080-3B7F2302B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B5901-6BD9-954A-A96A-B1D50EDA7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9B4BD-3A1A-9246-9080-30DF889A6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756A7-6314-E840-911C-83E6875A5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AB604-62F5-A041-83FA-555C3391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F0703C-45EF-054D-B9BE-42F3CF74813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830" y="5958079"/>
            <a:ext cx="899921" cy="8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64.111.127.166/origin-destination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6DF4-F9B1-C140-B439-D29AEF755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324" y="1831279"/>
            <a:ext cx="9144000" cy="2387600"/>
          </a:xfrm>
        </p:spPr>
        <p:txBody>
          <a:bodyPr/>
          <a:lstStyle/>
          <a:p>
            <a:pPr algn="l"/>
            <a:r>
              <a:rPr lang="en-US" b="1" dirty="0"/>
              <a:t>Branch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49B21-D17F-3948-8015-855398871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6324" y="4310954"/>
            <a:ext cx="9144000" cy="1655762"/>
          </a:xfrm>
        </p:spPr>
        <p:txBody>
          <a:bodyPr/>
          <a:lstStyle/>
          <a:p>
            <a:pPr algn="l"/>
            <a:r>
              <a:rPr lang="en-US" b="1" dirty="0"/>
              <a:t>BART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77D58-2C96-6947-8C52-11CD2E896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4" y="3376007"/>
            <a:ext cx="5080000" cy="325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BC2EAF-A532-AB42-BB97-F50893F5A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059" y="5145178"/>
            <a:ext cx="971151" cy="144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30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8408069-AFB4-9145-B742-074DC450BB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06" t="4076" r="6484" b="4517"/>
          <a:stretch/>
        </p:blipFill>
        <p:spPr>
          <a:xfrm>
            <a:off x="585788" y="442912"/>
            <a:ext cx="10815637" cy="594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6651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44"/>
            <a:ext cx="10515600" cy="1325563"/>
          </a:xfrm>
        </p:spPr>
        <p:txBody>
          <a:bodyPr/>
          <a:lstStyle/>
          <a:p>
            <a:r>
              <a:rPr lang="en-US" b="1" u="sng" dirty="0"/>
              <a:t>The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302462-F5E3-AF42-B94B-C544C3EC28E1}"/>
              </a:ext>
            </a:extLst>
          </p:cNvPr>
          <p:cNvSpPr txBox="1"/>
          <p:nvPr/>
        </p:nvSpPr>
        <p:spPr>
          <a:xfrm>
            <a:off x="838200" y="1280041"/>
            <a:ext cx="9858222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Core Message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Based on the data gathered, there is an average of 2 delays per day.  </a:t>
            </a:r>
          </a:p>
          <a:p>
            <a:r>
              <a:rPr lang="en-US" sz="2400" b="1" dirty="0"/>
              <a:t>Data Source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BART API does not have delay data.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Overcoming Twitter API’s 7 days limit.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Weather underground for weather data.</a:t>
            </a:r>
          </a:p>
          <a:p>
            <a:r>
              <a:rPr lang="en-US" sz="2400" b="1" dirty="0"/>
              <a:t>Data Exploration and Cleanup/Assumptions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Text search: Filtered out tweets that says: BART Recovering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Only considered tweets that includes DELAY. Example: Station closed</a:t>
            </a:r>
          </a:p>
          <a:p>
            <a:r>
              <a:rPr lang="en-US" sz="2400" b="1" dirty="0"/>
              <a:t>Data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Used </a:t>
            </a:r>
            <a:r>
              <a:rPr lang="en-US" sz="2000" dirty="0" err="1"/>
              <a:t>groupby</a:t>
            </a:r>
            <a:r>
              <a:rPr lang="en-US" sz="2000" dirty="0"/>
              <a:t> to find the occurrence of delays and major delays.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More in depth analysis can be done.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Find the length of delay (10 mins). However, this may not be accurate or some tweets doesn’t even mention delays.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Find the stations affected by delay. The format of tweets are inconsistent.</a:t>
            </a:r>
          </a:p>
        </p:txBody>
      </p:sp>
    </p:spTree>
    <p:extLst>
      <p:ext uri="{BB962C8B-B14F-4D97-AF65-F5344CB8AC3E}">
        <p14:creationId xmlns:p14="http://schemas.microsoft.com/office/powerpoint/2010/main" val="305878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6844"/>
            <a:ext cx="10515600" cy="1325563"/>
          </a:xfrm>
        </p:spPr>
        <p:txBody>
          <a:bodyPr/>
          <a:lstStyle/>
          <a:p>
            <a:r>
              <a:rPr lang="en-US" b="1" u="sng" dirty="0"/>
              <a:t>The Analysis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0302462-F5E3-AF42-B94B-C544C3EC28E1}"/>
              </a:ext>
            </a:extLst>
          </p:cNvPr>
          <p:cNvSpPr txBox="1"/>
          <p:nvPr/>
        </p:nvSpPr>
        <p:spPr>
          <a:xfrm>
            <a:off x="838200" y="1280041"/>
            <a:ext cx="9858222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Implication of Findings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BART does have its up and downs in terms of service interruptions. It is good for Lyft and </a:t>
            </a:r>
            <a:r>
              <a:rPr lang="en-US" sz="2000"/>
              <a:t>Uber services.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It would be interesting to see how BART performs over 5 year period. Currently there’s no data source for long period.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56208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25B3-7D02-B74C-958A-0B31302D5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2EDCC-6D72-8546-9FEB-3C0D9A0A3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6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71CB8-F343-414A-B34C-4DF171EA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A01CD-0C44-E140-AED6-10A77173C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Bart.gov</a:t>
            </a:r>
            <a:r>
              <a:rPr lang="en-US" dirty="0"/>
              <a:t> ridership raw data: </a:t>
            </a:r>
            <a:r>
              <a:rPr lang="en-US" dirty="0">
                <a:hlinkClick r:id="rId2"/>
              </a:rPr>
              <a:t>http://64.111.127.166/origin-destination/</a:t>
            </a:r>
            <a:endParaRPr lang="en-US" dirty="0"/>
          </a:p>
          <a:p>
            <a:r>
              <a:rPr lang="en-US" dirty="0"/>
              <a:t>Twitter API</a:t>
            </a:r>
          </a:p>
        </p:txBody>
      </p:sp>
    </p:spTree>
    <p:extLst>
      <p:ext uri="{BB962C8B-B14F-4D97-AF65-F5344CB8AC3E}">
        <p14:creationId xmlns:p14="http://schemas.microsoft.com/office/powerpoint/2010/main" val="428945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B545-53B1-2A49-B39B-2D4BE569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0BDF-E788-E846-9E22-5B1F0BCD5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Throughput: Number of people that click in/out of a station</a:t>
            </a:r>
          </a:p>
        </p:txBody>
      </p:sp>
    </p:spTree>
    <p:extLst>
      <p:ext uri="{BB962C8B-B14F-4D97-AF65-F5344CB8AC3E}">
        <p14:creationId xmlns:p14="http://schemas.microsoft.com/office/powerpoint/2010/main" val="3105281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7261-F701-144B-9A8D-EA4398F1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15573-106A-3B4C-9588-88E3823B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Melody</a:t>
            </a:r>
          </a:p>
          <a:p>
            <a:pPr>
              <a:buFontTx/>
              <a:buChar char="-"/>
            </a:pPr>
            <a:r>
              <a:rPr lang="en-US" dirty="0"/>
              <a:t>Seasonality</a:t>
            </a:r>
          </a:p>
          <a:p>
            <a:pPr>
              <a:buFontTx/>
              <a:buChar char="-"/>
            </a:pPr>
            <a:r>
              <a:rPr lang="en-US" dirty="0"/>
              <a:t>Hourly trends – when should I ride Bart if I don’t want a crowded train</a:t>
            </a:r>
          </a:p>
          <a:p>
            <a:pPr marL="0" indent="0">
              <a:buNone/>
            </a:pPr>
            <a:r>
              <a:rPr lang="en-US" dirty="0" err="1"/>
              <a:t>Mayur</a:t>
            </a:r>
            <a:r>
              <a:rPr lang="en-US" dirty="0"/>
              <a:t>/Tony</a:t>
            </a:r>
          </a:p>
          <a:p>
            <a:r>
              <a:rPr lang="en-US" dirty="0"/>
              <a:t>What is the increase in ridership during the </a:t>
            </a:r>
            <a:r>
              <a:rPr lang="en-US" dirty="0" err="1"/>
              <a:t>Superbowl</a:t>
            </a:r>
            <a:r>
              <a:rPr lang="en-US" dirty="0"/>
              <a:t> 2016? </a:t>
            </a:r>
          </a:p>
          <a:p>
            <a:pPr lvl="1"/>
            <a:r>
              <a:rPr lang="en-US" dirty="0" err="1"/>
              <a:t>Heatmap</a:t>
            </a:r>
            <a:r>
              <a:rPr lang="en-US" dirty="0"/>
              <a:t> by day</a:t>
            </a:r>
          </a:p>
          <a:p>
            <a:r>
              <a:rPr lang="en-US" dirty="0"/>
              <a:t>Where people are boarding the Bart the most?</a:t>
            </a:r>
          </a:p>
          <a:p>
            <a:pPr lvl="1"/>
            <a:r>
              <a:rPr lang="en-US" dirty="0"/>
              <a:t>Bubble plot by station/map</a:t>
            </a:r>
          </a:p>
          <a:p>
            <a:r>
              <a:rPr lang="en-US" dirty="0"/>
              <a:t>Where people are exiting the Bart the most?</a:t>
            </a:r>
          </a:p>
          <a:p>
            <a:pPr marL="0" indent="0">
              <a:buNone/>
            </a:pPr>
            <a:r>
              <a:rPr lang="en-US" dirty="0"/>
              <a:t>Lena</a:t>
            </a:r>
          </a:p>
          <a:p>
            <a:pPr>
              <a:buFontTx/>
              <a:buChar char="-"/>
            </a:pPr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6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4962BF-D822-6E4D-9E5E-89F1D7F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ride or not to ride Bart?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6DCB7-9B0A-6A47-997A-81771F52D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is the question</a:t>
            </a:r>
          </a:p>
        </p:txBody>
      </p:sp>
    </p:spTree>
    <p:extLst>
      <p:ext uri="{BB962C8B-B14F-4D97-AF65-F5344CB8AC3E}">
        <p14:creationId xmlns:p14="http://schemas.microsoft.com/office/powerpoint/2010/main" val="287778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F86E-7846-1D40-98EE-CBCB304B5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DAFBF-9505-074B-BEAA-DA5779AAE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9648950-EA84-B648-BC02-AFB1BCBB65C7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the ridership yearly trends? What does the seasonality look like?</a:t>
            </a:r>
          </a:p>
          <a:p>
            <a:r>
              <a:rPr lang="en-US" dirty="0"/>
              <a:t>Hourly trends – when should I ride Bart if I don’t want a crowded train?</a:t>
            </a:r>
          </a:p>
          <a:p>
            <a:r>
              <a:rPr lang="en-US" dirty="0"/>
              <a:t>Was there an effect from a “Big Event” in 2016 to ridership? </a:t>
            </a:r>
          </a:p>
          <a:p>
            <a:r>
              <a:rPr lang="en-US" dirty="0"/>
              <a:t>Where people are exiting/boarding Bart the most?</a:t>
            </a:r>
          </a:p>
          <a:p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91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E5D027-FB93-424C-A460-F7D4032D5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5" y="636999"/>
            <a:ext cx="10692229" cy="5874851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1772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EDA86B-6CA6-0A40-A2EF-7AABA2F45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02" y="699452"/>
            <a:ext cx="10541285" cy="594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68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8851DD-F096-B74F-A907-F114B5D2B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2" t="34606" r="6532" b="36030"/>
          <a:stretch/>
        </p:blipFill>
        <p:spPr>
          <a:xfrm>
            <a:off x="838199" y="2301410"/>
            <a:ext cx="10515601" cy="32980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02462-F5E3-AF42-B94B-C544C3EC28E1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need to download a large CSV file if a link to it is already available </a:t>
            </a:r>
          </a:p>
        </p:txBody>
      </p:sp>
    </p:spTree>
    <p:extLst>
      <p:ext uri="{BB962C8B-B14F-4D97-AF65-F5344CB8AC3E}">
        <p14:creationId xmlns:p14="http://schemas.microsoft.com/office/powerpoint/2010/main" val="2042153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6EA89-7394-9B47-85DB-EDE2EE06A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29" t="43112" r="9992" b="37528"/>
          <a:stretch/>
        </p:blipFill>
        <p:spPr>
          <a:xfrm>
            <a:off x="838200" y="2301410"/>
            <a:ext cx="8751870" cy="2126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75673-565A-2249-9C2A-2A0B52D1EACC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Annotate: Add notes directly to the chart</a:t>
            </a:r>
          </a:p>
        </p:txBody>
      </p:sp>
    </p:spTree>
    <p:extLst>
      <p:ext uri="{BB962C8B-B14F-4D97-AF65-F5344CB8AC3E}">
        <p14:creationId xmlns:p14="http://schemas.microsoft.com/office/powerpoint/2010/main" val="3021137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4962BF-D822-6E4D-9E5E-89F1D7F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BART Delays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6DCB7-9B0A-6A47-997A-81771F52D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By: Lena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938F38-3F2D-E94F-BF39-6AC2B6C20D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6475" y="1563218"/>
            <a:ext cx="5260975" cy="4545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8687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4B9D17-EBBD-5243-81E6-EBEF154B269C}"/>
              </a:ext>
            </a:extLst>
          </p:cNvPr>
          <p:cNvSpPr txBox="1"/>
          <p:nvPr/>
        </p:nvSpPr>
        <p:spPr>
          <a:xfrm>
            <a:off x="8601076" y="1050704"/>
            <a:ext cx="3190874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Question: </a:t>
            </a:r>
            <a:r>
              <a:rPr lang="en-US" dirty="0"/>
              <a:t>Does BART have more delays during the winter?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2017 January rain days: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2018 January rain days: 11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b="1" dirty="0"/>
              <a:t>Question: </a:t>
            </a:r>
            <a:r>
              <a:rPr lang="en-US" dirty="0"/>
              <a:t>Are there good months to ride the BART?</a:t>
            </a:r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delays: 67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Average major delays: 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Year by year delays can be significantly different.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July to November are low delay months.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b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9283901-9565-2F4B-B20A-42561011B9E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0" t="3572" r="8073" b="4464"/>
          <a:stretch/>
        </p:blipFill>
        <p:spPr>
          <a:xfrm>
            <a:off x="371476" y="518048"/>
            <a:ext cx="8129588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7339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2400</TotalTime>
  <Words>473</Words>
  <Application>Microsoft Macintosh PowerPoint</Application>
  <PresentationFormat>Widescreen</PresentationFormat>
  <Paragraphs>71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Branch4</vt:lpstr>
      <vt:lpstr>To ride or not to ride Bart?</vt:lpstr>
      <vt:lpstr>Questions</vt:lpstr>
      <vt:lpstr>PowerPoint Presentation</vt:lpstr>
      <vt:lpstr>PowerPoint Presentation</vt:lpstr>
      <vt:lpstr>Code: Key Learnings</vt:lpstr>
      <vt:lpstr>Code: Key Learnings</vt:lpstr>
      <vt:lpstr>BART Delays</vt:lpstr>
      <vt:lpstr>PowerPoint Presentation</vt:lpstr>
      <vt:lpstr>PowerPoint Presentation</vt:lpstr>
      <vt:lpstr>The Analysis</vt:lpstr>
      <vt:lpstr>The Analysis</vt:lpstr>
      <vt:lpstr>Appendix</vt:lpstr>
      <vt:lpstr>Resources used</vt:lpstr>
      <vt:lpstr>Key terms</vt:lpstr>
      <vt:lpstr>Split 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4</dc:title>
  <dc:creator>Melody Lamphear</dc:creator>
  <cp:lastModifiedBy>Microsoft Office User</cp:lastModifiedBy>
  <cp:revision>37</cp:revision>
  <dcterms:created xsi:type="dcterms:W3CDTF">2018-03-16T03:52:14Z</dcterms:created>
  <dcterms:modified xsi:type="dcterms:W3CDTF">2018-03-17T21:14:47Z</dcterms:modified>
</cp:coreProperties>
</file>

<file path=docProps/thumbnail.jpeg>
</file>